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66" r:id="rId2"/>
    <p:sldId id="257" r:id="rId3"/>
    <p:sldId id="268" r:id="rId4"/>
    <p:sldId id="272" r:id="rId5"/>
    <p:sldId id="267" r:id="rId6"/>
    <p:sldId id="258" r:id="rId7"/>
    <p:sldId id="270" r:id="rId8"/>
    <p:sldId id="262" r:id="rId9"/>
    <p:sldId id="269" r:id="rId10"/>
    <p:sldId id="264" r:id="rId11"/>
    <p:sldId id="263" r:id="rId12"/>
  </p:sldIdLst>
  <p:sldSz cx="12192000" cy="6858000"/>
  <p:notesSz cx="6858000" cy="91011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EP" initials="A" lastIdx="1" clrIdx="0">
    <p:extLst>
      <p:ext uri="{19B8F6BF-5375-455C-9EA6-DF929625EA0E}">
        <p15:presenceInfo xmlns:p15="http://schemas.microsoft.com/office/powerpoint/2012/main" userId="EE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62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12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58DE78-3A32-40F4-815A-579B199355BA}" type="doc">
      <dgm:prSet loTypeId="urn:microsoft.com/office/officeart/2005/8/layout/chart3" loCatId="relationship" qsTypeId="urn:microsoft.com/office/officeart/2005/8/quickstyle/simple1" qsCatId="simple" csTypeId="urn:microsoft.com/office/officeart/2005/8/colors/accent1_2" csCatId="accent1" phldr="1"/>
      <dgm:spPr/>
    </dgm:pt>
    <dgm:pt modelId="{42ACB76E-976A-4144-8F42-AE5FCCCDA3DE}">
      <dgm:prSet phldrT="[Text]"/>
      <dgm:spPr>
        <a:solidFill>
          <a:schemeClr val="bg1">
            <a:lumMod val="5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en-US" dirty="0"/>
            <a:t>Health and safety of students and staff</a:t>
          </a:r>
        </a:p>
      </dgm:t>
    </dgm:pt>
    <dgm:pt modelId="{AEF3EAA6-9A99-4128-9D01-38CE65CC188C}" type="parTrans" cxnId="{6ABA4374-8EBE-49A0-A22C-E26F9824FD05}">
      <dgm:prSet/>
      <dgm:spPr/>
      <dgm:t>
        <a:bodyPr/>
        <a:lstStyle/>
        <a:p>
          <a:endParaRPr lang="en-US"/>
        </a:p>
      </dgm:t>
    </dgm:pt>
    <dgm:pt modelId="{C6247292-7C3F-405D-9E52-689CB40B448E}" type="sibTrans" cxnId="{6ABA4374-8EBE-49A0-A22C-E26F9824FD05}">
      <dgm:prSet/>
      <dgm:spPr/>
      <dgm:t>
        <a:bodyPr/>
        <a:lstStyle/>
        <a:p>
          <a:endParaRPr lang="en-US"/>
        </a:p>
      </dgm:t>
    </dgm:pt>
    <dgm:pt modelId="{BD2F6760-170D-48F0-952D-EF2B23B5C77E}">
      <dgm:prSet phldrT="[Text]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dirty="0"/>
            <a:t>Economic survival of HEI</a:t>
          </a:r>
        </a:p>
      </dgm:t>
    </dgm:pt>
    <dgm:pt modelId="{C9309B3F-8D47-4AC2-891D-91128DC4A970}" type="parTrans" cxnId="{9FC2CC6D-7102-423B-A5C4-A4CF6E43F0EC}">
      <dgm:prSet/>
      <dgm:spPr/>
      <dgm:t>
        <a:bodyPr/>
        <a:lstStyle/>
        <a:p>
          <a:endParaRPr lang="en-US"/>
        </a:p>
      </dgm:t>
    </dgm:pt>
    <dgm:pt modelId="{F7807100-F025-4C08-A6F9-6C8F96EB0EE0}" type="sibTrans" cxnId="{9FC2CC6D-7102-423B-A5C4-A4CF6E43F0EC}">
      <dgm:prSet/>
      <dgm:spPr/>
      <dgm:t>
        <a:bodyPr/>
        <a:lstStyle/>
        <a:p>
          <a:endParaRPr lang="en-US"/>
        </a:p>
      </dgm:t>
    </dgm:pt>
    <dgm:pt modelId="{BEE53833-CA0C-405A-8C99-C9DEEF65C12E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/>
            <a:t>Academic quality </a:t>
          </a:r>
        </a:p>
      </dgm:t>
    </dgm:pt>
    <dgm:pt modelId="{C5CBBDC2-1B9E-477F-909B-4C2054E24ACD}" type="parTrans" cxnId="{2D0F2325-34C6-4E3D-9A6F-C7707227372E}">
      <dgm:prSet/>
      <dgm:spPr/>
      <dgm:t>
        <a:bodyPr/>
        <a:lstStyle/>
        <a:p>
          <a:endParaRPr lang="en-US"/>
        </a:p>
      </dgm:t>
    </dgm:pt>
    <dgm:pt modelId="{C1FAA0F5-F45D-497C-BF35-0A9229C5CFC3}" type="sibTrans" cxnId="{2D0F2325-34C6-4E3D-9A6F-C7707227372E}">
      <dgm:prSet/>
      <dgm:spPr/>
      <dgm:t>
        <a:bodyPr/>
        <a:lstStyle/>
        <a:p>
          <a:endParaRPr lang="en-US"/>
        </a:p>
      </dgm:t>
    </dgm:pt>
    <dgm:pt modelId="{4D380E79-E0EB-4D19-8DF0-E3EBEF514D30}" type="pres">
      <dgm:prSet presAssocID="{5258DE78-3A32-40F4-815A-579B199355BA}" presName="compositeShape" presStyleCnt="0">
        <dgm:presLayoutVars>
          <dgm:chMax val="7"/>
          <dgm:dir/>
          <dgm:resizeHandles val="exact"/>
        </dgm:presLayoutVars>
      </dgm:prSet>
      <dgm:spPr/>
    </dgm:pt>
    <dgm:pt modelId="{A13926D5-1894-4899-955A-27C43B4EDAA5}" type="pres">
      <dgm:prSet presAssocID="{5258DE78-3A32-40F4-815A-579B199355BA}" presName="wedge1" presStyleLbl="node1" presStyleIdx="0" presStyleCnt="3" custLinFactNeighborX="-4568" custLinFactNeighborY="2389"/>
      <dgm:spPr/>
    </dgm:pt>
    <dgm:pt modelId="{E8BA8F21-E90D-43E9-A95C-7072B6996FD5}" type="pres">
      <dgm:prSet presAssocID="{5258DE78-3A32-40F4-815A-579B199355BA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004A4038-E83D-484E-8F8A-6F8A1B530FA2}" type="pres">
      <dgm:prSet presAssocID="{5258DE78-3A32-40F4-815A-579B199355BA}" presName="wedge2" presStyleLbl="node1" presStyleIdx="1" presStyleCnt="3"/>
      <dgm:spPr/>
    </dgm:pt>
    <dgm:pt modelId="{1A4EB305-5B98-43E5-9586-7AD6487872EE}" type="pres">
      <dgm:prSet presAssocID="{5258DE78-3A32-40F4-815A-579B199355BA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7C810401-C10A-4473-B5D4-E1F75E81056A}" type="pres">
      <dgm:prSet presAssocID="{5258DE78-3A32-40F4-815A-579B199355BA}" presName="wedge3" presStyleLbl="node1" presStyleIdx="2" presStyleCnt="3"/>
      <dgm:spPr/>
    </dgm:pt>
    <dgm:pt modelId="{8C4C23AF-877E-4441-8036-6FED29B9F0D9}" type="pres">
      <dgm:prSet presAssocID="{5258DE78-3A32-40F4-815A-579B199355BA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2D0F2325-34C6-4E3D-9A6F-C7707227372E}" srcId="{5258DE78-3A32-40F4-815A-579B199355BA}" destId="{BEE53833-CA0C-405A-8C99-C9DEEF65C12E}" srcOrd="2" destOrd="0" parTransId="{C5CBBDC2-1B9E-477F-909B-4C2054E24ACD}" sibTransId="{C1FAA0F5-F45D-497C-BF35-0A9229C5CFC3}"/>
    <dgm:cxn modelId="{9FC2CC6D-7102-423B-A5C4-A4CF6E43F0EC}" srcId="{5258DE78-3A32-40F4-815A-579B199355BA}" destId="{BD2F6760-170D-48F0-952D-EF2B23B5C77E}" srcOrd="1" destOrd="0" parTransId="{C9309B3F-8D47-4AC2-891D-91128DC4A970}" sibTransId="{F7807100-F025-4C08-A6F9-6C8F96EB0EE0}"/>
    <dgm:cxn modelId="{6ABA4374-8EBE-49A0-A22C-E26F9824FD05}" srcId="{5258DE78-3A32-40F4-815A-579B199355BA}" destId="{42ACB76E-976A-4144-8F42-AE5FCCCDA3DE}" srcOrd="0" destOrd="0" parTransId="{AEF3EAA6-9A99-4128-9D01-38CE65CC188C}" sibTransId="{C6247292-7C3F-405D-9E52-689CB40B448E}"/>
    <dgm:cxn modelId="{61EAE259-FA40-4BD2-9A5F-A4B8508F85D7}" type="presOf" srcId="{5258DE78-3A32-40F4-815A-579B199355BA}" destId="{4D380E79-E0EB-4D19-8DF0-E3EBEF514D30}" srcOrd="0" destOrd="0" presId="urn:microsoft.com/office/officeart/2005/8/layout/chart3"/>
    <dgm:cxn modelId="{DA04DE7E-C53B-41D5-ABE9-523E51E6ED8A}" type="presOf" srcId="{42ACB76E-976A-4144-8F42-AE5FCCCDA3DE}" destId="{A13926D5-1894-4899-955A-27C43B4EDAA5}" srcOrd="0" destOrd="0" presId="urn:microsoft.com/office/officeart/2005/8/layout/chart3"/>
    <dgm:cxn modelId="{7A73218D-AB33-4370-BEE5-AC335E452016}" type="presOf" srcId="{BEE53833-CA0C-405A-8C99-C9DEEF65C12E}" destId="{7C810401-C10A-4473-B5D4-E1F75E81056A}" srcOrd="0" destOrd="0" presId="urn:microsoft.com/office/officeart/2005/8/layout/chart3"/>
    <dgm:cxn modelId="{BE59D68F-6889-498E-8C8D-C0DCFC1EFB3E}" type="presOf" srcId="{42ACB76E-976A-4144-8F42-AE5FCCCDA3DE}" destId="{E8BA8F21-E90D-43E9-A95C-7072B6996FD5}" srcOrd="1" destOrd="0" presId="urn:microsoft.com/office/officeart/2005/8/layout/chart3"/>
    <dgm:cxn modelId="{804E7695-468A-4F64-B3BD-49EF6BB7DECE}" type="presOf" srcId="{BD2F6760-170D-48F0-952D-EF2B23B5C77E}" destId="{1A4EB305-5B98-43E5-9586-7AD6487872EE}" srcOrd="1" destOrd="0" presId="urn:microsoft.com/office/officeart/2005/8/layout/chart3"/>
    <dgm:cxn modelId="{81D404CE-520C-49FC-AE39-8F778CE4F627}" type="presOf" srcId="{BD2F6760-170D-48F0-952D-EF2B23B5C77E}" destId="{004A4038-E83D-484E-8F8A-6F8A1B530FA2}" srcOrd="0" destOrd="0" presId="urn:microsoft.com/office/officeart/2005/8/layout/chart3"/>
    <dgm:cxn modelId="{4D2737E7-342F-4663-8008-86C4D97B6F28}" type="presOf" srcId="{BEE53833-CA0C-405A-8C99-C9DEEF65C12E}" destId="{8C4C23AF-877E-4441-8036-6FED29B9F0D9}" srcOrd="1" destOrd="0" presId="urn:microsoft.com/office/officeart/2005/8/layout/chart3"/>
    <dgm:cxn modelId="{5511EFAB-B98F-4DEA-8FF6-66B7DEA86435}" type="presParOf" srcId="{4D380E79-E0EB-4D19-8DF0-E3EBEF514D30}" destId="{A13926D5-1894-4899-955A-27C43B4EDAA5}" srcOrd="0" destOrd="0" presId="urn:microsoft.com/office/officeart/2005/8/layout/chart3"/>
    <dgm:cxn modelId="{7D527A6B-1C4F-4E01-9056-511C8E15822A}" type="presParOf" srcId="{4D380E79-E0EB-4D19-8DF0-E3EBEF514D30}" destId="{E8BA8F21-E90D-43E9-A95C-7072B6996FD5}" srcOrd="1" destOrd="0" presId="urn:microsoft.com/office/officeart/2005/8/layout/chart3"/>
    <dgm:cxn modelId="{6F04DE31-36AB-42E9-B1E1-FFB7EB38E2C1}" type="presParOf" srcId="{4D380E79-E0EB-4D19-8DF0-E3EBEF514D30}" destId="{004A4038-E83D-484E-8F8A-6F8A1B530FA2}" srcOrd="2" destOrd="0" presId="urn:microsoft.com/office/officeart/2005/8/layout/chart3"/>
    <dgm:cxn modelId="{7A91C40B-A8D6-4A19-930B-4F50C2D5A9B0}" type="presParOf" srcId="{4D380E79-E0EB-4D19-8DF0-E3EBEF514D30}" destId="{1A4EB305-5B98-43E5-9586-7AD6487872EE}" srcOrd="3" destOrd="0" presId="urn:microsoft.com/office/officeart/2005/8/layout/chart3"/>
    <dgm:cxn modelId="{91927818-D6B6-469F-9292-630D39F704BA}" type="presParOf" srcId="{4D380E79-E0EB-4D19-8DF0-E3EBEF514D30}" destId="{7C810401-C10A-4473-B5D4-E1F75E81056A}" srcOrd="4" destOrd="0" presId="urn:microsoft.com/office/officeart/2005/8/layout/chart3"/>
    <dgm:cxn modelId="{D365E11B-27DB-4874-AA31-F8649623DCCD}" type="presParOf" srcId="{4D380E79-E0EB-4D19-8DF0-E3EBEF514D30}" destId="{8C4C23AF-877E-4441-8036-6FED29B9F0D9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3926D5-1894-4899-955A-27C43B4EDAA5}">
      <dsp:nvSpPr>
        <dsp:cNvPr id="0" name=""/>
        <dsp:cNvSpPr/>
      </dsp:nvSpPr>
      <dsp:spPr>
        <a:xfrm>
          <a:off x="1995545" y="381036"/>
          <a:ext cx="3655123" cy="3655123"/>
        </a:xfrm>
        <a:prstGeom prst="pie">
          <a:avLst>
            <a:gd name="adj1" fmla="val 16200000"/>
            <a:gd name="adj2" fmla="val 1800000"/>
          </a:avLst>
        </a:prstGeom>
        <a:solidFill>
          <a:schemeClr val="bg1">
            <a:lumMod val="50000"/>
          </a:schemeClr>
        </a:solidFill>
        <a:ln w="12700" cap="flat" cmpd="sng" algn="ctr">
          <a:solidFill>
            <a:schemeClr val="tx1">
              <a:lumMod val="50000"/>
              <a:lumOff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Health and safety of students and staff</a:t>
          </a:r>
        </a:p>
      </dsp:txBody>
      <dsp:txXfrm>
        <a:off x="3982801" y="1055493"/>
        <a:ext cx="1240131" cy="1218374"/>
      </dsp:txXfrm>
    </dsp:sp>
    <dsp:sp modelId="{004A4038-E83D-484E-8F8A-6F8A1B530FA2}">
      <dsp:nvSpPr>
        <dsp:cNvPr id="0" name=""/>
        <dsp:cNvSpPr/>
      </dsp:nvSpPr>
      <dsp:spPr>
        <a:xfrm>
          <a:off x="1974098" y="402498"/>
          <a:ext cx="3655123" cy="3655123"/>
        </a:xfrm>
        <a:prstGeom prst="pie">
          <a:avLst>
            <a:gd name="adj1" fmla="val 1800000"/>
            <a:gd name="adj2" fmla="val 9000000"/>
          </a:avLst>
        </a:prstGeom>
        <a:solidFill>
          <a:schemeClr val="tx1">
            <a:lumMod val="65000"/>
            <a:lumOff val="3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Economic survival of HEI</a:t>
          </a:r>
        </a:p>
      </dsp:txBody>
      <dsp:txXfrm>
        <a:off x="2974906" y="2708707"/>
        <a:ext cx="1653508" cy="1131347"/>
      </dsp:txXfrm>
    </dsp:sp>
    <dsp:sp modelId="{7C810401-C10A-4473-B5D4-E1F75E81056A}">
      <dsp:nvSpPr>
        <dsp:cNvPr id="0" name=""/>
        <dsp:cNvSpPr/>
      </dsp:nvSpPr>
      <dsp:spPr>
        <a:xfrm>
          <a:off x="1974098" y="402498"/>
          <a:ext cx="3655123" cy="3655123"/>
        </a:xfrm>
        <a:prstGeom prst="pie">
          <a:avLst>
            <a:gd name="adj1" fmla="val 9000000"/>
            <a:gd name="adj2" fmla="val 16200000"/>
          </a:avLst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Academic quality </a:t>
          </a:r>
        </a:p>
      </dsp:txBody>
      <dsp:txXfrm>
        <a:off x="2365718" y="1120469"/>
        <a:ext cx="1240131" cy="12183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5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5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9649BF-587C-43FF-9BEF-C79C6524D4E1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98500" y="1138238"/>
            <a:ext cx="5461000" cy="3071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79913"/>
            <a:ext cx="5486400" cy="3582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45525"/>
            <a:ext cx="2971800" cy="455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45525"/>
            <a:ext cx="2971800" cy="455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3A60F7-98C6-4B32-9F74-339FFE001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631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1949E-1C55-4DE1-989B-BF140AF315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4871A1-D09E-4F81-BD29-2F61A8F9D3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E97D4-74DB-4A25-B188-9CCBF2A21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18/9/2020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B2BC6E-A3E7-4E91-8B46-58E9C131F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Eva Egron-Polak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290C3-EF1D-4D8F-A9D1-DD2029518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74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13D79-E58E-4825-BE69-9430A90F3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1D9B3A-B86F-493B-B7EB-C01864AAB9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8F5465-28D0-486E-9E1A-86DD38F1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18/9/2020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D212D5-FC95-4510-90D3-C02110E4B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Eva Egron-Polak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41F47-02DE-4D22-8373-B5A8F6DE3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541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CAE619-74ED-4E4A-9690-178368759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5ADA23-C77D-4847-8B87-C129D07A0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6E40ED-D1C6-4892-B0E4-6A04BDBB2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18/9/2020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BFE55-B295-4F3E-AA24-59F39A074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Eva Egron-Polak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559793-1173-4DD5-BB19-EE1D9BB77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942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D2B13-915B-44FF-9547-5323962ED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26D8D-8C26-4264-8CE7-56F01B963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73F4B-64DD-422E-9D81-21443A78E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18/9/2020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16C9-18B4-40AE-B190-FA3016133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Eva Egron-Polak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3857C4-7D1D-4EAC-8B79-B1DCD4B18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823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9A823-A17A-473B-A19C-43C316F1E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BE5DD-0B91-4A13-94C1-027DED6FE7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F0F93-AB09-477A-A6F5-413A378A7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18/9/2020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58DAD-FC24-4FFF-98CF-E1A746738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Eva Egron-Polak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40C07-0518-433E-A90F-21F0A87B7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334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6C9E2-8D05-4B7A-A96A-984B80281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72B36-33C5-4E93-9420-CAEABCDAED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19A580-0CF3-4558-8F03-210E219C81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773867-902E-45D7-A072-210AE6DA8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18/9/2020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6F3047-A138-4C47-9F6D-6E44C22C2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Eva Egron-Polak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D7F7C2-4A32-463A-B0F5-A38A848EC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296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77886-67DA-462D-A225-521D78589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37A053-664A-4FA7-8C02-071643831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796378-FA3D-4E78-ABEA-1FB42611A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63A2DF-2562-4DFF-87E2-F1E515258F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884412-CD9E-4816-BFE2-EDBDF88A3A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733787-FA17-42CD-9094-2D108B23D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18/9/2020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9EE7A9-BA15-44C1-9B3B-A4A178580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Eva Egron-Polak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A6EB50-53C4-46C9-ADAD-0A84BB645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39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97E6F-3871-4FBC-A7A2-0300327B6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7FFFA8-8975-4518-8146-14FEB1A0D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18/9/2020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D329ED-C395-4FD6-9CE6-6674623B9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Eva Egron-Polak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80A304-FF37-45C1-AF1D-BD9A82DFC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953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25B04B-C1CA-4FFE-AE6F-30C8368D4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18/9/2020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FACCA9-CA41-4A84-A11E-981018E61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Eva Egron-Polak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8108A6-C016-4D9C-91DE-108DB87CA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17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9A6E1-455B-4793-A3CA-67D78AA26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F2AD3-6B00-4A45-B31C-AF57090A6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788D70-75BB-4B11-B191-6F8B59F89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DA9696-B7E3-422B-9013-5E5C4BB8F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18/9/2020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E364E-5493-44A8-9D9E-22125E8BF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Eva Egron-Polak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BB91A6-BC66-47E8-8D38-DC3860943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175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DCE59-29DF-4694-8700-D06D306F9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04BF66-C456-40EF-B1F5-F1C5EF3AFD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495D68-3C5D-452A-A333-EB6680F8DE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08CCDE-517C-4850-840D-D48082F80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18/9/2020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0DC5EE-563B-4CDC-871A-17D5C9102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Eva Egron-Polak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00FEE-ACB4-47AB-85E5-A1807A08B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26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E28655-9DC6-41E4-8423-63E5F0094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7F70BE-1403-4791-A307-FBAECB7E2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81234-0641-47E5-9677-4338960727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18/9/2020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1C7B6-A577-4B82-AAE9-E2F25570E9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Eva Egron-Polak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5FA6E-98E2-4404-9D2A-E2857F0F96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A61A71-7BC0-4EEC-BECC-B12AA3DA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47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What lessons are we learning from COVID 19?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2036798"/>
          </a:xfrm>
        </p:spPr>
        <p:txBody>
          <a:bodyPr>
            <a:noAutofit/>
          </a:bodyPr>
          <a:lstStyle/>
          <a:p>
            <a:r>
              <a:rPr lang="en-US" sz="2400" dirty="0"/>
              <a:t>Eva Egron-</a:t>
            </a:r>
            <a:r>
              <a:rPr lang="en-US" sz="2400" dirty="0" err="1"/>
              <a:t>Polak</a:t>
            </a:r>
            <a:r>
              <a:rPr lang="en-US" sz="2400" dirty="0"/>
              <a:t>, </a:t>
            </a:r>
          </a:p>
          <a:p>
            <a:r>
              <a:rPr lang="en-US" sz="2400" dirty="0"/>
              <a:t>Former Secretary General, International Association of Universities</a:t>
            </a:r>
          </a:p>
          <a:p>
            <a:r>
              <a:rPr lang="en-US" dirty="0"/>
              <a:t>Council Member, Magna Charta Observatory</a:t>
            </a:r>
            <a:endParaRPr lang="en-US" sz="2400" dirty="0"/>
          </a:p>
          <a:p>
            <a:pPr algn="ctr"/>
            <a:r>
              <a:rPr lang="en-US" sz="2400" dirty="0"/>
              <a:t>MCO Webinar</a:t>
            </a:r>
          </a:p>
          <a:p>
            <a:pPr algn="ctr"/>
            <a:r>
              <a:rPr lang="en-US" dirty="0"/>
              <a:t>18 September</a:t>
            </a:r>
            <a:r>
              <a:rPr lang="en-US" sz="2400" dirty="0"/>
              <a:t>, 2020</a:t>
            </a:r>
          </a:p>
        </p:txBody>
      </p:sp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F1A8C364-94D4-4630-BAD0-78722F3470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8733" y="4810539"/>
            <a:ext cx="11260667" cy="158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A8CC9-54CA-4F9E-9375-13558C6EB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139" y="1365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Learning for the future </a:t>
            </a:r>
            <a:r>
              <a:rPr lang="en-US" sz="3600" dirty="0">
                <a:solidFill>
                  <a:srgbClr val="FF0000"/>
                </a:solidFill>
              </a:rPr>
              <a:t>beyond HE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20676-852F-48F9-BE71-FE554ED9C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66" y="1361798"/>
            <a:ext cx="9959926" cy="54962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HE needs to assume a role in inventing, predicting and planning for new socio-economic and geopolitical realities:</a:t>
            </a:r>
          </a:p>
          <a:p>
            <a:pPr lvl="1"/>
            <a:r>
              <a:rPr lang="en-US" dirty="0"/>
              <a:t>Building local capacity, rather than relying on product provision from elsewhere</a:t>
            </a:r>
          </a:p>
          <a:p>
            <a:pPr lvl="1"/>
            <a:r>
              <a:rPr lang="en-US" dirty="0"/>
              <a:t>Planning for the increase in automation and new uses of technologies, new and perhaps fewer jobs </a:t>
            </a:r>
          </a:p>
          <a:p>
            <a:pPr lvl="1"/>
            <a:r>
              <a:rPr lang="en-US" dirty="0"/>
              <a:t>Shift in the importance of various world regions and production/trading patterns</a:t>
            </a:r>
          </a:p>
          <a:p>
            <a:pPr lvl="1"/>
            <a:r>
              <a:rPr lang="en-US" dirty="0"/>
              <a:t>Possible shifts in the balance between growth of urban and rural populations</a:t>
            </a:r>
          </a:p>
          <a:p>
            <a:pPr lvl="1"/>
            <a:r>
              <a:rPr lang="en-US" dirty="0"/>
              <a:t>Combatting inequalities and social unrest caused by racial, ethnic as well as gender inequities and related economic inequality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684AA-DCEF-4BB0-8BEF-7C17E6A9C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18/9/2020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87888B-20E2-45D3-8546-822D50951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Eva Egron-Polak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EEA149-677A-44A5-9EA8-67FCFC743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10</a:t>
            </a:fld>
            <a:endParaRPr lang="en-US"/>
          </a:p>
        </p:txBody>
      </p:sp>
      <p:pic>
        <p:nvPicPr>
          <p:cNvPr id="7" name="Picture 6" descr="abstract image">
            <a:extLst>
              <a:ext uri="{FF2B5EF4-FFF2-40B4-BE49-F238E27FC236}">
                <a16:creationId xmlns:a16="http://schemas.microsoft.com/office/drawing/2014/main" id="{725DBEC6-A04A-49A9-B4DE-F136435438B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8140148" y="2806149"/>
            <a:ext cx="6857998" cy="124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284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CAF7D-30F9-4C9A-A68C-A99F08134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7865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Concluding thoughts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7D8593-FEB0-4F9C-86C5-12C6F8F50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689114"/>
            <a:ext cx="10114722" cy="6168886"/>
          </a:xfrm>
        </p:spPr>
        <p:txBody>
          <a:bodyPr>
            <a:normAutofit/>
          </a:bodyPr>
          <a:lstStyle/>
          <a:p>
            <a:r>
              <a:rPr lang="en-US" dirty="0"/>
              <a:t>Witnessing confluence of several crisis – pandemic, Black Lives Matter movement, economic slowdown, causal links between the pandemic and unsustainable exploitation of natural resources, disruption in all levels of education, etc., will leave deep and on-going scars</a:t>
            </a:r>
          </a:p>
          <a:p>
            <a:r>
              <a:rPr lang="en-US" dirty="0"/>
              <a:t>A real-time global experiment  – mobilizing scientists in all disciplines, in all parts of the world, seeking  the right response and viable prevention approaches  </a:t>
            </a:r>
          </a:p>
          <a:p>
            <a:r>
              <a:rPr lang="en-US" dirty="0"/>
              <a:t>Challenges and crisis also offer opportunities – HE stakeholders are already re-assessing what and how to change, what trajectory to adopt for their institutional development </a:t>
            </a:r>
          </a:p>
          <a:p>
            <a:r>
              <a:rPr lang="en-US" dirty="0">
                <a:solidFill>
                  <a:srgbClr val="FF0000"/>
                </a:solidFill>
              </a:rPr>
              <a:t>Why not start with values that are central to the work of the HEI? 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HE is learning valuable lessons; its future role in society and its </a:t>
            </a:r>
            <a:r>
              <a:rPr lang="en-US">
                <a:solidFill>
                  <a:srgbClr val="FF0000"/>
                </a:solidFill>
              </a:rPr>
              <a:t>international dimension will </a:t>
            </a:r>
            <a:r>
              <a:rPr lang="en-US" dirty="0">
                <a:solidFill>
                  <a:srgbClr val="FF0000"/>
                </a:solidFill>
              </a:rPr>
              <a:t>not be the same.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D8F348-7AF0-44DF-99A7-9EFFE8A2A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18/9/202.0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BCD87-0679-4764-8A92-B2B5B1E9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Eva Egron-</a:t>
            </a:r>
            <a:r>
              <a:rPr lang="en-US" dirty="0" err="1"/>
              <a:t>Polak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84065-81E8-403B-B424-F9DAB3A8A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11</a:t>
            </a:fld>
            <a:endParaRPr lang="en-US"/>
          </a:p>
        </p:txBody>
      </p:sp>
      <p:pic>
        <p:nvPicPr>
          <p:cNvPr id="7" name="Picture 6" descr="abstract image">
            <a:extLst>
              <a:ext uri="{FF2B5EF4-FFF2-40B4-BE49-F238E27FC236}">
                <a16:creationId xmlns:a16="http://schemas.microsoft.com/office/drawing/2014/main" id="{A3AA208F-47C9-4486-8BAC-CDAE667ABF1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8067261" y="2733262"/>
            <a:ext cx="6857998" cy="1391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326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5757A-88CC-41B7-96E9-4BDEAC6EE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747" y="-76200"/>
            <a:ext cx="9945455" cy="1410666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Still learning – an evolving reality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4A2F0-8784-4630-B37D-5ADBBE567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747" y="1659988"/>
            <a:ext cx="9216584" cy="4696362"/>
          </a:xfrm>
        </p:spPr>
        <p:txBody>
          <a:bodyPr>
            <a:normAutofit/>
          </a:bodyPr>
          <a:lstStyle/>
          <a:p>
            <a:r>
              <a:rPr lang="en-US" dirty="0"/>
              <a:t>Learning lessons is  difficult – uncertainty; global impact affecting  individuals, communities, nations and institutions </a:t>
            </a:r>
          </a:p>
          <a:p>
            <a:r>
              <a:rPr lang="en-US" dirty="0"/>
              <a:t>At each level, learning daily how to act and interact with others  </a:t>
            </a:r>
          </a:p>
          <a:p>
            <a:r>
              <a:rPr lang="en-US" dirty="0"/>
              <a:t>Multiplicity of opinions on solutions/responses, impact analysis and predictions of future, often contradictory; raising anxiety and false hopes</a:t>
            </a:r>
          </a:p>
          <a:p>
            <a:pPr marL="0" indent="0" algn="ctr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My comments are personal, optimistic and pessimistic – aspirational and wishful as well as realistic and fearful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02DD0-40E8-4D45-98C9-F1515FFD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18/9/2020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746AA5-6FEE-430E-88DB-01EE08120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Eva Egron-Polak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4B014-9A28-45B8-90A6-D0FF8BF5E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2</a:t>
            </a:fld>
            <a:endParaRPr lang="en-US"/>
          </a:p>
        </p:txBody>
      </p:sp>
      <p:pic>
        <p:nvPicPr>
          <p:cNvPr id="7" name="Picture 6" descr="abstract image">
            <a:extLst>
              <a:ext uri="{FF2B5EF4-FFF2-40B4-BE49-F238E27FC236}">
                <a16:creationId xmlns:a16="http://schemas.microsoft.com/office/drawing/2014/main" id="{39446480-31CC-4E7E-868C-95769A1DA94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7676322" y="2342323"/>
            <a:ext cx="6857998" cy="2173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846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13368-015D-47A7-A5CA-0717E547D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757" y="1"/>
            <a:ext cx="9180443" cy="1427508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Still learning – far from finding a new normal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18D37-F728-4923-839D-1388631E4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0160"/>
            <a:ext cx="9180443" cy="507618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Pandemic is shaking up traditional schemas</a:t>
            </a:r>
          </a:p>
          <a:p>
            <a:pPr lvl="1"/>
            <a:r>
              <a:rPr lang="en-US" dirty="0"/>
              <a:t>rich countries/poor countries; </a:t>
            </a:r>
          </a:p>
          <a:p>
            <a:pPr lvl="1"/>
            <a:r>
              <a:rPr lang="en-US" dirty="0"/>
              <a:t>democracies/ totalitarian regimes; </a:t>
            </a:r>
          </a:p>
          <a:p>
            <a:pPr lvl="1"/>
            <a:r>
              <a:rPr lang="en-US" dirty="0"/>
              <a:t>rich people/poor people </a:t>
            </a:r>
          </a:p>
          <a:p>
            <a:pPr lvl="1"/>
            <a:r>
              <a:rPr lang="en-US" dirty="0"/>
              <a:t>In HE student sending vs student hosting nations, etc.  </a:t>
            </a:r>
          </a:p>
          <a:p>
            <a:r>
              <a:rPr lang="en-US" dirty="0"/>
              <a:t>Raising questions about established order of things </a:t>
            </a:r>
          </a:p>
          <a:p>
            <a:pPr lvl="1"/>
            <a:r>
              <a:rPr lang="en-US" dirty="0"/>
              <a:t>what is essential, what is valuable, whom we value  </a:t>
            </a:r>
          </a:p>
          <a:p>
            <a:r>
              <a:rPr lang="en-US" dirty="0"/>
              <a:t>Reactions/Responses differ according to </a:t>
            </a:r>
          </a:p>
          <a:p>
            <a:pPr lvl="1"/>
            <a:r>
              <a:rPr lang="en-US" dirty="0"/>
              <a:t>conditions at the starting point; including the presence and use of technology</a:t>
            </a:r>
          </a:p>
          <a:p>
            <a:pPr lvl="1"/>
            <a:r>
              <a:rPr lang="en-US" dirty="0"/>
              <a:t>value systems in various cultures, countries and institutions </a:t>
            </a:r>
          </a:p>
          <a:p>
            <a:pPr marL="0" indent="0" algn="ctr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Change in HE is inevitable, maybe long-lasting, but not same everywhere or in all aspects (teaching, research, community outreach and values).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17432-BBCE-4AC7-A1FD-E5668913A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18/9/2020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D98D80-9EAC-489E-B494-CC0F59517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Eva Egron-Polak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E3AFA-D75C-4B1B-A444-FBCFB3EA1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3</a:t>
            </a:fld>
            <a:endParaRPr lang="en-US"/>
          </a:p>
        </p:txBody>
      </p:sp>
      <p:pic>
        <p:nvPicPr>
          <p:cNvPr id="7" name="Picture 6" descr="abstract image">
            <a:extLst>
              <a:ext uri="{FF2B5EF4-FFF2-40B4-BE49-F238E27FC236}">
                <a16:creationId xmlns:a16="http://schemas.microsoft.com/office/drawing/2014/main" id="{A4952A41-1300-4144-856A-D8344DAEDD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7676322" y="2342323"/>
            <a:ext cx="6857998" cy="2173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081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CBF99-0091-4089-9580-E5E8FB281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204173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The pandemic blurs boundaries between </a:t>
            </a:r>
            <a:br>
              <a:rPr lang="en-US" sz="3600" dirty="0"/>
            </a:br>
            <a:r>
              <a:rPr lang="en-US" sz="3600" dirty="0"/>
              <a:t>HE and Society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FF27F-D3B1-49E2-9D7F-2A871C3F8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18/9/2020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C9AAC8-6947-4DCB-9A39-36F89B75A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Eva Egron-Polak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3966B-338D-43BA-889E-968F32B56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4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C6FD0D3-F30C-4C59-97BB-8D65DC3E0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4"/>
            <a:ext cx="10204173" cy="5395912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2800" dirty="0"/>
              <a:t>Shows huge socio-economic disparities within countries and inequalities in education, exacerbated by unequal access to and readiness for technology</a:t>
            </a:r>
          </a:p>
          <a:p>
            <a:pPr lvl="1"/>
            <a:r>
              <a:rPr lang="en-US" sz="2800" dirty="0"/>
              <a:t>Reveals different approach to rights and responsibilities (i.e. right to privacy, collective vs individual rights and freedoms, the notion of personal space, respect of rules, etc.)  </a:t>
            </a:r>
          </a:p>
          <a:p>
            <a:pPr lvl="1"/>
            <a:r>
              <a:rPr lang="en-US" sz="2800" dirty="0"/>
              <a:t>Exposes strengths/weaknesses in political and economic regimes; risks and limits of economic and political </a:t>
            </a:r>
            <a:r>
              <a:rPr lang="en-US" sz="2800" dirty="0" err="1"/>
              <a:t>globalisation</a:t>
            </a:r>
            <a:endParaRPr lang="en-US" sz="2800" dirty="0"/>
          </a:p>
          <a:p>
            <a:pPr lvl="1"/>
            <a:r>
              <a:rPr lang="en-US" sz="2800" dirty="0"/>
              <a:t>Undermines trust in multilateral and regional institutions and even in bilateral relations when facing a threat </a:t>
            </a:r>
          </a:p>
          <a:p>
            <a:pPr marL="457200" lvl="1" indent="0">
              <a:buNone/>
            </a:pPr>
            <a:endParaRPr lang="en-US" sz="2800" b="1" dirty="0">
              <a:solidFill>
                <a:srgbClr val="FF0000"/>
              </a:solidFill>
            </a:endParaRPr>
          </a:p>
          <a:p>
            <a:pPr marL="457200" lvl="1" indent="0" algn="ctr">
              <a:buNone/>
            </a:pPr>
            <a:r>
              <a:rPr lang="en-US" sz="2800" b="1" dirty="0">
                <a:solidFill>
                  <a:srgbClr val="FF0000"/>
                </a:solidFill>
              </a:rPr>
              <a:t>Higher Education cannot ignore these critical issues at home or in  international cooperation</a:t>
            </a:r>
            <a:endParaRPr lang="en-US" dirty="0"/>
          </a:p>
        </p:txBody>
      </p:sp>
      <p:pic>
        <p:nvPicPr>
          <p:cNvPr id="8" name="Picture 7" descr="abstract image">
            <a:extLst>
              <a:ext uri="{FF2B5EF4-FFF2-40B4-BE49-F238E27FC236}">
                <a16:creationId xmlns:a16="http://schemas.microsoft.com/office/drawing/2014/main" id="{881F4427-72F4-454D-AC0E-72A28F91F5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7769087" y="2435088"/>
            <a:ext cx="6857998" cy="198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353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13368-015D-47A7-A5CA-0717E547D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531087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The pandemic spotlights current realities in/for higher 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18D37-F728-4923-839D-1388631E4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986109"/>
            <a:ext cx="9462052" cy="5030787"/>
          </a:xfrm>
        </p:spPr>
        <p:txBody>
          <a:bodyPr>
            <a:normAutofit/>
          </a:bodyPr>
          <a:lstStyle/>
          <a:p>
            <a:r>
              <a:rPr lang="en-US" dirty="0"/>
              <a:t>Humanity’s vulnerability despite modern science &amp; technology  </a:t>
            </a:r>
          </a:p>
          <a:p>
            <a:r>
              <a:rPr lang="en-US" dirty="0"/>
              <a:t>Tremendous resourcefulness, capacity to adjust and a strong sense of solidarity </a:t>
            </a:r>
          </a:p>
          <a:p>
            <a:r>
              <a:rPr lang="en-US" dirty="0"/>
              <a:t>Instability of trust and confidence in science </a:t>
            </a:r>
          </a:p>
          <a:p>
            <a:r>
              <a:rPr lang="en-US" dirty="0"/>
              <a:t>High ‘price’ of interconnectivity, including huge ecological footprint of internationalization </a:t>
            </a:r>
          </a:p>
          <a:p>
            <a:r>
              <a:rPr lang="en-US" dirty="0"/>
              <a:t>Risks of exclusion for vulnerable groups, including students with disabilities, international students etc., social bubbles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Crisis management and preparedness is essential</a:t>
            </a:r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17432-BBCE-4AC7-A1FD-E5668913A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18/9/2020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D98D80-9EAC-489E-B494-CC0F59517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Eva Egron-Polak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E3AFA-D75C-4B1B-A444-FBCFB3EA1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6" descr="abstract image">
            <a:extLst>
              <a:ext uri="{FF2B5EF4-FFF2-40B4-BE49-F238E27FC236}">
                <a16:creationId xmlns:a16="http://schemas.microsoft.com/office/drawing/2014/main" id="{AB3B57F1-0629-4A70-B2B4-6EDED87BB35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7676322" y="2342323"/>
            <a:ext cx="6857998" cy="2173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680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130E1-6132-498E-BEF5-FDF617CCF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77" y="365125"/>
            <a:ext cx="9093701" cy="1105866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The pandemic spotlights current realities in/for higher education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32E19-9C60-43A3-BA25-A8E437079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754" y="1007165"/>
            <a:ext cx="9824229" cy="58508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HEIs are rooted locally – subject to local/national policies and essential for social and economic reasons </a:t>
            </a:r>
          </a:p>
          <a:p>
            <a:r>
              <a:rPr lang="en-US" dirty="0"/>
              <a:t>Financially dependent on international student fee revenues in parts of the world; have systemic surplus capacity </a:t>
            </a:r>
          </a:p>
          <a:p>
            <a:r>
              <a:rPr lang="en-US" dirty="0"/>
              <a:t>Innovation and sharing of lessons can serve to improve online teaching and maintain academic quality</a:t>
            </a:r>
          </a:p>
          <a:p>
            <a:r>
              <a:rPr lang="en-US" dirty="0"/>
              <a:t>Uncertainties about re-opening raise issues of long term impact on learning, socialization, mental health and international academic mobility as well as risks of exclusively working online for  academic and administrative staff – disconnect, burnout, etc.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54E2E-5F95-440D-BC4E-E4CB4FCEE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18/9/2020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D9658-3F5B-4A8D-A6D9-D90F5BFD8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Eva Egron-Polak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B757DB-439A-442A-938C-AA8AED8A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6</a:t>
            </a:fld>
            <a:endParaRPr lang="en-US"/>
          </a:p>
        </p:txBody>
      </p:sp>
      <p:pic>
        <p:nvPicPr>
          <p:cNvPr id="7" name="Picture 6" descr="abstract image">
            <a:extLst>
              <a:ext uri="{FF2B5EF4-FFF2-40B4-BE49-F238E27FC236}">
                <a16:creationId xmlns:a16="http://schemas.microsoft.com/office/drawing/2014/main" id="{3FCE9F27-C004-4BA0-A714-529100E8529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7298336" y="2381779"/>
            <a:ext cx="8004311" cy="1783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46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1B417-014F-4868-9414-738FD2D9D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460" y="207929"/>
            <a:ext cx="10515600" cy="51858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On-going difficult balancing act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A151400-E59A-47A3-8D32-06B36A7336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9010841"/>
              </p:ext>
            </p:extLst>
          </p:nvPr>
        </p:nvGraphicFramePr>
        <p:xfrm>
          <a:off x="1781305" y="1650861"/>
          <a:ext cx="7791734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EFF8B-0503-47C8-8B71-2B0365608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18/9/2020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094F72-1563-4D4A-B6B8-4663C15F9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Eva Egron-Polak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30D107-30E2-4CCB-9653-501388F1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7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6BD382-F3C1-4EC6-ADB5-74C63F5311EB}"/>
              </a:ext>
            </a:extLst>
          </p:cNvPr>
          <p:cNvSpPr txBox="1"/>
          <p:nvPr/>
        </p:nvSpPr>
        <p:spPr>
          <a:xfrm>
            <a:off x="4996070" y="3598297"/>
            <a:ext cx="586997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/>
          </a:p>
          <a:p>
            <a:endParaRPr lang="en-US" dirty="0"/>
          </a:p>
        </p:txBody>
      </p:sp>
      <p:pic>
        <p:nvPicPr>
          <p:cNvPr id="11" name="Picture 10" descr="abstract image">
            <a:extLst>
              <a:ext uri="{FF2B5EF4-FFF2-40B4-BE49-F238E27FC236}">
                <a16:creationId xmlns:a16="http://schemas.microsoft.com/office/drawing/2014/main" id="{501D2F73-38FB-4A54-924B-82779512E35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7934739" y="2600741"/>
            <a:ext cx="6857998" cy="165652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3B55CDA-79B9-40C4-9B86-801A6CDFC365}"/>
              </a:ext>
            </a:extLst>
          </p:cNvPr>
          <p:cNvSpPr txBox="1"/>
          <p:nvPr/>
        </p:nvSpPr>
        <p:spPr>
          <a:xfrm>
            <a:off x="7621185" y="2219598"/>
            <a:ext cx="32072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overall state and capacities of the health care system, the student body (local, international, socio-economic</a:t>
            </a:r>
          </a:p>
          <a:p>
            <a:r>
              <a:rPr lang="en-US" dirty="0"/>
              <a:t>profile of students, etc.)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0AB2C9-671E-4343-B4E2-03B024CDA133}"/>
              </a:ext>
            </a:extLst>
          </p:cNvPr>
          <p:cNvSpPr txBox="1"/>
          <p:nvPr/>
        </p:nvSpPr>
        <p:spPr>
          <a:xfrm flipH="1">
            <a:off x="3740699" y="5717610"/>
            <a:ext cx="44126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business / funding model of HEI (private, fee-dependent, public, etc.)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860F93-0332-4FFD-8907-AB4D318A5E05}"/>
              </a:ext>
            </a:extLst>
          </p:cNvPr>
          <p:cNvSpPr txBox="1"/>
          <p:nvPr/>
        </p:nvSpPr>
        <p:spPr>
          <a:xfrm>
            <a:off x="904460" y="2168722"/>
            <a:ext cx="28362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Faculty capacity and readiness to move online; </a:t>
            </a:r>
          </a:p>
          <a:p>
            <a:r>
              <a:rPr lang="en-US" dirty="0"/>
              <a:t>Availability of and access to technology, including on the part of students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F3EF102-2D55-4A99-BA14-164F0509AF47}"/>
              </a:ext>
            </a:extLst>
          </p:cNvPr>
          <p:cNvSpPr txBox="1"/>
          <p:nvPr/>
        </p:nvSpPr>
        <p:spPr>
          <a:xfrm>
            <a:off x="2190466" y="759832"/>
            <a:ext cx="77917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In each aspect, within overall national policy frameworks, decisions taken by HEIs depend on local conditions.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Flexibility and responsiveness required!</a:t>
            </a:r>
          </a:p>
          <a:p>
            <a:pPr algn="ctr"/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210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65F51-DCF3-449A-9AB3-CAD5D0161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773" y="0"/>
            <a:ext cx="1154264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Importance of values revealed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A5AB0-69A3-4E43-B7EC-D69C4F304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270" y="1325563"/>
            <a:ext cx="10190319" cy="5581788"/>
          </a:xfrm>
        </p:spPr>
        <p:txBody>
          <a:bodyPr>
            <a:normAutofit/>
          </a:bodyPr>
          <a:lstStyle/>
          <a:p>
            <a:r>
              <a:rPr lang="en-US" dirty="0"/>
              <a:t>Values of solidarity, empathy and partnership that underpin (or should) HE   </a:t>
            </a:r>
          </a:p>
          <a:p>
            <a:r>
              <a:rPr lang="en-US" dirty="0"/>
              <a:t>Transparency - key for trust in government, in all  institutions </a:t>
            </a:r>
          </a:p>
          <a:p>
            <a:r>
              <a:rPr lang="en-US" dirty="0"/>
              <a:t>The value of inter-cultural understanding of why and how individuals respond to and obey new rules and responsibilities </a:t>
            </a:r>
          </a:p>
          <a:p>
            <a:r>
              <a:rPr lang="en-US" dirty="0"/>
              <a:t> Values of scientific integrity and collaboration (rather than competition) in the race to find a vaccine </a:t>
            </a:r>
          </a:p>
          <a:p>
            <a:r>
              <a:rPr lang="en-US" dirty="0"/>
              <a:t>Importance of inclusion and redress of all inequalities</a:t>
            </a:r>
          </a:p>
          <a:p>
            <a:r>
              <a:rPr lang="en-US" dirty="0"/>
              <a:t>The value of cooperation for finding solutions and for innovation instead of competing for market share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32AE6-201B-4BA2-BCA2-72A041437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18/9/2020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25105-6DCB-45DA-98B0-110A7FABD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Eva Egron-Polak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62956C-F1BF-4789-A5D0-8D1E9FBC1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8</a:t>
            </a:fld>
            <a:endParaRPr lang="en-US"/>
          </a:p>
        </p:txBody>
      </p:sp>
      <p:pic>
        <p:nvPicPr>
          <p:cNvPr id="7" name="Picture 6" descr="abstract image">
            <a:extLst>
              <a:ext uri="{FF2B5EF4-FFF2-40B4-BE49-F238E27FC236}">
                <a16:creationId xmlns:a16="http://schemas.microsoft.com/office/drawing/2014/main" id="{DB3A98F8-CE33-40E4-B532-23FB762E203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7974496" y="2640497"/>
            <a:ext cx="6857998" cy="1577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412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130E1-6132-498E-BEF5-FDF617CCF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31" y="365126"/>
            <a:ext cx="10357172" cy="632402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Learning for the </a:t>
            </a:r>
            <a:r>
              <a:rPr lang="en-US" sz="3600" dirty="0">
                <a:solidFill>
                  <a:srgbClr val="FF0000"/>
                </a:solidFill>
              </a:rPr>
              <a:t>future 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32E19-9C60-43A3-BA25-A8E437079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304" y="1251638"/>
            <a:ext cx="10058400" cy="524123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Return to ‘business as usual’ unlikely; perhaps undesirable - inequitable, ecologically unsustainable, financially not viable </a:t>
            </a:r>
          </a:p>
          <a:p>
            <a:r>
              <a:rPr lang="en-US" dirty="0"/>
              <a:t>Reallocation of resources to improve online teaching and learning; perhaps less on international marketing, mobility, reputation </a:t>
            </a:r>
          </a:p>
          <a:p>
            <a:r>
              <a:rPr lang="en-US" dirty="0"/>
              <a:t>Taking education to the learner, blended learning for both domestic and international students, more off-shore programs/ campuses </a:t>
            </a:r>
          </a:p>
          <a:p>
            <a:r>
              <a:rPr lang="en-US" dirty="0"/>
              <a:t>Internationalization focused on curriculum, on cultural understanding but without mass mobility</a:t>
            </a:r>
          </a:p>
          <a:p>
            <a:r>
              <a:rPr lang="en-US" dirty="0"/>
              <a:t>Systematic assessment of risks and merits of virtual/online alternatives for all academic work - conferences, seminars meetings, etc.</a:t>
            </a:r>
          </a:p>
          <a:p>
            <a:r>
              <a:rPr lang="en-US" dirty="0"/>
              <a:t>Greater HE social responsibility; its role in addressing  the UN SDGs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54E2E-5F95-440D-BC4E-E4CB4FCEE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18/9/2020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D9658-3F5B-4A8D-A6D9-D90F5BFD8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Eva Egron-Polak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B757DB-439A-442A-938C-AA8AED8A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61A71-7BC0-4EEC-BECC-B12AA3DA870E}" type="slidenum">
              <a:rPr lang="en-US" smtClean="0"/>
              <a:t>9</a:t>
            </a:fld>
            <a:endParaRPr lang="en-US"/>
          </a:p>
        </p:txBody>
      </p:sp>
      <p:pic>
        <p:nvPicPr>
          <p:cNvPr id="7" name="Picture 6" descr="abstract image">
            <a:extLst>
              <a:ext uri="{FF2B5EF4-FFF2-40B4-BE49-F238E27FC236}">
                <a16:creationId xmlns:a16="http://schemas.microsoft.com/office/drawing/2014/main" id="{3FCE9F27-C004-4BA0-A714-529100E8529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670757" y="4718948"/>
            <a:ext cx="11260667" cy="1822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832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18510</TotalTime>
  <Words>1089</Words>
  <Application>Microsoft Office PowerPoint</Application>
  <PresentationFormat>Widescreen</PresentationFormat>
  <Paragraphs>115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What lessons are we learning from COVID 19?</vt:lpstr>
      <vt:lpstr>Still learning – an evolving reality </vt:lpstr>
      <vt:lpstr>Still learning – far from finding a new normal </vt:lpstr>
      <vt:lpstr>The pandemic blurs boundaries between  HE and Society</vt:lpstr>
      <vt:lpstr>The pandemic spotlights current realities in/for higher education</vt:lpstr>
      <vt:lpstr>The pandemic spotlights current realities in/for higher education (2)</vt:lpstr>
      <vt:lpstr>On-going difficult balancing act</vt:lpstr>
      <vt:lpstr>Importance of values revealed</vt:lpstr>
      <vt:lpstr>Learning for the future HE</vt:lpstr>
      <vt:lpstr>Learning for the future beyond HE </vt:lpstr>
      <vt:lpstr>Concluding thoughts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EEP</dc:creator>
  <cp:lastModifiedBy>EEP</cp:lastModifiedBy>
  <cp:revision>108</cp:revision>
  <cp:lastPrinted>2020-04-23T13:13:44Z</cp:lastPrinted>
  <dcterms:created xsi:type="dcterms:W3CDTF">2020-04-22T12:41:11Z</dcterms:created>
  <dcterms:modified xsi:type="dcterms:W3CDTF">2020-09-16T12:58:17Z</dcterms:modified>
</cp:coreProperties>
</file>